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2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74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7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25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24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28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40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340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53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82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65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19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7883F-F069-4EEA-BE39-4401519E4EA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53B86-6940-425B-A0AF-7E8D8407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51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enchantedlearning.com/label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259079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BIO-COM – CELLS, CHARACTERISTICS OF LIFE &amp; MICROSCOPES STUDY GUIDE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18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81534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25.  The molecule of life which is found in the nucleus is ____.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DNA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26.  Living things which are related, can interbreed and produce viable and fertile offspring are referred to as ____.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Species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indent="-342900">
              <a:buAutoNum type="arabicPeriod" startAt="27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Migration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hibernation and dormancy are all examples of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____.</a:t>
            </a: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in the environment to which living things respond.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5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84582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28.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Which characteristic of living things best explains why birds fly south for the winter?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Living things respond to their environment.</a:t>
            </a:r>
            <a:endParaRPr lang="en-US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tabLst>
                <a:tab pos="-114300" algn="r"/>
                <a:tab pos="0" algn="l"/>
              </a:tabLst>
            </a:pPr>
            <a:endParaRPr lang="en-US" sz="28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29.  The amount of light and temperature are examples of which characteristic of life?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Factors to which a living thing responds.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indent="-342900">
              <a:buAutoNum type="arabicPeriod" startAt="30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Anything that has all of the characteristics of life is a(n) _____.</a:t>
            </a:r>
          </a:p>
          <a:p>
            <a:endParaRPr lang="en-US" sz="28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Organism</a:t>
            </a:r>
            <a:endParaRPr lang="en-US" sz="2800" b="1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48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04800"/>
            <a:ext cx="8229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31.  Bacteria, protozoa, algae and some fungus are examples of organisms that are ____.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Unicellular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32.  Which are larger prokaryotic cells or eukaryotic cells?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Eukaryotic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indent="-342900">
              <a:buAutoNum type="arabicPeriod" startAt="33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grow too large to exchange nutrients and wastes across the cell membrane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57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7924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34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Mitochondria and Chloroplasts have their own _____.</a:t>
            </a:r>
          </a:p>
          <a:p>
            <a:pPr marL="342900" indent="-342900">
              <a:buAutoNum type="arabicPeriod" startAt="34"/>
            </a:pPr>
            <a:endParaRPr lang="en-US" sz="28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DNA</a:t>
            </a:r>
          </a:p>
          <a:p>
            <a:endParaRPr lang="en-US" sz="28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35.  The nuclear membrane is a ____ membrane which has 2 layers.</a:t>
            </a:r>
          </a:p>
          <a:p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Double </a:t>
            </a:r>
          </a:p>
          <a:p>
            <a:pPr algn="ctr"/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</a:p>
          <a:p>
            <a:pPr marL="342900" indent="-342900">
              <a:buAutoNum type="arabicPeriod" startAt="36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Where is the cell wall located in  a plant cell.</a:t>
            </a:r>
          </a:p>
          <a:p>
            <a:endParaRPr lang="en-US" sz="28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On the outside</a:t>
            </a:r>
            <a:endParaRPr lang="en-US" sz="2800" b="1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63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8534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ffectLst/>
                <a:latin typeface="Times New Roman"/>
                <a:ea typeface="Times New Roman"/>
              </a:rPr>
              <a:t>37.  </a:t>
            </a:r>
            <a:r>
              <a:rPr lang="en-US" sz="2400" dirty="0" smtClean="0">
                <a:effectLst/>
                <a:latin typeface="Times New Roman"/>
                <a:ea typeface="Times New Roman"/>
              </a:rPr>
              <a:t>Which shows more detail, high power or low power?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400" b="1" dirty="0" smtClean="0">
                <a:effectLst/>
                <a:latin typeface="Times New Roman"/>
                <a:ea typeface="Times New Roman"/>
              </a:rPr>
              <a:t>High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38.  What are the 3 parts to the cell theory?</a:t>
            </a:r>
          </a:p>
          <a:p>
            <a:endParaRPr lang="en-US" sz="2400" dirty="0">
              <a:latin typeface="Times New Roman"/>
              <a:ea typeface="Times New Roman"/>
            </a:endParaRPr>
          </a:p>
          <a:p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 lvl="0" algn="ctr"/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living things are made up of cells.</a:t>
            </a:r>
          </a:p>
          <a:p>
            <a:pPr lvl="0" algn="ctr"/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Cells are the basic units of life</a:t>
            </a:r>
          </a:p>
          <a:p>
            <a:pPr lvl="0" algn="ctr"/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cells come from pre-existing cells.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marL="342900" indent="-342900">
              <a:buAutoNum type="arabicPeriod" startAt="39"/>
            </a:pPr>
            <a:r>
              <a:rPr lang="en-US" sz="2400" dirty="0" smtClean="0">
                <a:effectLst/>
                <a:latin typeface="Times New Roman"/>
                <a:ea typeface="Times New Roman"/>
              </a:rPr>
              <a:t>Identify 2 differences between a plant and an animal cell?</a:t>
            </a:r>
          </a:p>
          <a:p>
            <a:pPr marL="342900" indent="-342900">
              <a:buAutoNum type="arabicPeriod" startAt="39"/>
            </a:pPr>
            <a:endParaRPr lang="en-US" sz="2400" dirty="0"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effectLst/>
                <a:latin typeface="Times New Roman"/>
                <a:ea typeface="Times New Roman"/>
              </a:rPr>
              <a:t>Plant Cells – cell wall, chloroplast, large vacuole</a:t>
            </a:r>
          </a:p>
          <a:p>
            <a:pPr algn="ctr"/>
            <a:r>
              <a:rPr lang="en-US" sz="2400" b="1" dirty="0" smtClean="0">
                <a:latin typeface="Times New Roman"/>
                <a:ea typeface="Times New Roman"/>
              </a:rPr>
              <a:t>Animal Cells – small vacuole and centrioles</a:t>
            </a:r>
            <a:endParaRPr lang="en-US" sz="24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517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04800"/>
            <a:ext cx="8382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ffectLst/>
                <a:latin typeface="Times New Roman"/>
                <a:ea typeface="Times New Roman"/>
              </a:rPr>
              <a:t>40</a:t>
            </a:r>
            <a:r>
              <a:rPr lang="en-US" sz="2800" dirty="0" smtClean="0">
                <a:effectLst/>
                <a:latin typeface="Times New Roman"/>
                <a:ea typeface="Times New Roman"/>
              </a:rPr>
              <a:t>.  Identify 2 differences between a prokaryotic and eukaryotic cell?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Prokaryotic – no membrane bound nucleus or organelles, unicellular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Eukaryotic – membrane bound nucleus and organelles, unicellular or multi-cellular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41.  Identify 2 rules for diagramming cells.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Label diagrams underneath</a:t>
            </a: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Print all labels.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Do not write on a slant</a:t>
            </a: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Do not use cursive writing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Do not crisscross lines</a:t>
            </a:r>
          </a:p>
          <a:p>
            <a:r>
              <a:rPr lang="en-US" dirty="0" smtClean="0">
                <a:effectLst/>
                <a:latin typeface="Times New Roman"/>
                <a:ea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6944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504940"/>
            <a:ext cx="8686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Tx/>
              <a:buAutoNum type="arabicPeriod" startAt="41"/>
            </a:pPr>
            <a:r>
              <a:rPr lang="en-US" sz="2800" dirty="0">
                <a:solidFill>
                  <a:prstClr val="black"/>
                </a:solidFill>
                <a:latin typeface="Times New Roman"/>
                <a:ea typeface="Times New Roman"/>
              </a:rPr>
              <a:t>Identify the characteristics of life.</a:t>
            </a:r>
          </a:p>
          <a:p>
            <a:pPr lvl="0"/>
            <a:endParaRPr lang="en-US" sz="2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Living things are made of one or more cells.</a:t>
            </a:r>
          </a:p>
          <a:p>
            <a:pPr lvl="0" algn="ctr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Living things reproduce and are based on specific genetic code.</a:t>
            </a:r>
          </a:p>
          <a:p>
            <a:pPr lvl="0" algn="ctr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Living things must grow and develop</a:t>
            </a:r>
          </a:p>
          <a:p>
            <a:pPr lvl="0" algn="ctr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Living things evolve</a:t>
            </a:r>
          </a:p>
          <a:p>
            <a:pPr lvl="0" algn="ctr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Living things adapt to their environment.</a:t>
            </a:r>
          </a:p>
          <a:p>
            <a:pPr lvl="0" algn="ctr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Living things have metabolism (make and use energy)</a:t>
            </a:r>
          </a:p>
          <a:p>
            <a:pPr lvl="0" algn="ctr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Living things maintain a stable internal environment (homeostasis).</a:t>
            </a:r>
          </a:p>
          <a:p>
            <a:pPr lvl="0"/>
            <a:endParaRPr lang="en-US" sz="28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212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nimal Cell lab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66" y="583110"/>
            <a:ext cx="7405038" cy="5315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81699" y="102496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 membrane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25965" y="2286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7589" y="2765235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Nucleus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7165" y="191640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Lysosome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33888" y="529230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Mitochondria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81699" y="4573452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Vacuole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97165" y="3709546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membrane 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9313" y="1003336"/>
            <a:ext cx="1134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Centriole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9312" y="1784615"/>
            <a:ext cx="1331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Cytoplasm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20396" y="2708733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Rough ER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6398" y="338139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Smooth ER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5508" y="4388786"/>
            <a:ext cx="1435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Ribosomes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67311" y="5122059"/>
            <a:ext cx="129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Golgi Body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6800" y="3352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Nucleolus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3766" y="1070355"/>
            <a:ext cx="40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3766" y="1905267"/>
            <a:ext cx="40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4818" y="3956653"/>
            <a:ext cx="40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9213" y="4590135"/>
            <a:ext cx="40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4555" y="5291519"/>
            <a:ext cx="40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73966" y="1003336"/>
            <a:ext cx="40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86167" y="1784615"/>
            <a:ext cx="40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32473" y="2708733"/>
            <a:ext cx="506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6332473" y="3369593"/>
            <a:ext cx="54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73966" y="4405469"/>
            <a:ext cx="57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60046" y="5122059"/>
            <a:ext cx="51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2065" y="2765235"/>
            <a:ext cx="40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57833" y="3285132"/>
            <a:ext cx="40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81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lant cell lab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3717"/>
            <a:ext cx="7239000" cy="5379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86678" y="88213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 Wall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4900" y="1528692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 Membrane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8250" y="2133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Vacuole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4058" y="2743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Nucleus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6678" y="3171381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Nucleolus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8375" y="3620869"/>
            <a:ext cx="1975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Nuclear Membrane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0536" y="4437177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Chrloroplast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59984" y="5137666"/>
            <a:ext cx="157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Mitochondria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5600" y="762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ytoplasm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3330341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Smooth ER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00022" y="4252511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Ribosomes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7000" y="4959427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Golgi Body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03764" y="2712252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Rough ER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946666"/>
            <a:ext cx="39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1573" y="1462890"/>
            <a:ext cx="39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1573" y="2133600"/>
            <a:ext cx="39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552" y="2681305"/>
            <a:ext cx="39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0391" y="3172792"/>
            <a:ext cx="39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0" y="3759368"/>
            <a:ext cx="39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0" y="4437177"/>
            <a:ext cx="39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5408" y="5125865"/>
            <a:ext cx="39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79016" y="704813"/>
            <a:ext cx="39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90192" y="2681305"/>
            <a:ext cx="4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90192" y="3243408"/>
            <a:ext cx="4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79016" y="4267200"/>
            <a:ext cx="550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91200" y="4941199"/>
            <a:ext cx="4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53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microscope to label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143000"/>
            <a:ext cx="723899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28800" y="1676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Coarse focus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37243" y="1173297"/>
            <a:ext cx="2098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Eyepiece (</a:t>
            </a:r>
            <a:r>
              <a:rPr lang="en-US" b="1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occular</a:t>
            </a:r>
            <a:r>
              <a:rPr lang="en-US" kern="0" dirty="0">
                <a:solidFill>
                  <a:prstClr val="black"/>
                </a:solidFill>
              </a:rPr>
              <a:t>)</a:t>
            </a: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06378" y="179653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Body Tube</a:t>
            </a:r>
            <a:endParaRPr lang="en-US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80920" y="2318266"/>
            <a:ext cx="2353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Revolving Nosepiece</a:t>
            </a:r>
            <a:endParaRPr lang="en-US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8650" y="2840516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endParaRPr lang="en-US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7500" y="3779111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</a:t>
            </a:r>
            <a:endParaRPr lang="en-US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6378" y="419559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Diaphragm</a:t>
            </a:r>
            <a:endParaRPr lang="en-US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5000" y="2203907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Fine </a:t>
            </a: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76400" y="338709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 Clip</a:t>
            </a:r>
            <a:endParaRPr lang="en-US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8800" y="472256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</a:t>
            </a:r>
            <a:endParaRPr lang="en-US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9200" y="1676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00839" y="221492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3000" y="3276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54935" y="472256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89612" y="117329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95120" y="179444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8212" y="234660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34349" y="280773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08643" y="3756426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23719" y="4202150"/>
            <a:ext cx="542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75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 build="p"/>
      <p:bldP spid="9" grpId="0" build="p"/>
      <p:bldP spid="10" grpId="0" build="p"/>
      <p:bldP spid="12" grpId="0" build="p"/>
      <p:bldP spid="14" grpId="0" build="p"/>
      <p:bldP spid="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4376" y="326849"/>
            <a:ext cx="818002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Identify the parts of the cell theory?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living things are made up of cells.</a:t>
            </a: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 are the basic units of life</a:t>
            </a: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cells come from pre-existing cells.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The cell theory applies to: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Cells – plant, animal, eukaryotic, prokaryotic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indent="-342900">
              <a:buAutoNum type="arabicPeriod" startAt="3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Prokaryotic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do not have a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Nucleus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89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83058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4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Animal cells are an example of ____ cells.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Eukaryotic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 Bacteria are examples of _____ cells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Prokaryotic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342900" indent="-342900">
              <a:buAutoNum type="arabicPeriod" startAt="6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of the nucleus is to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the activities of the cell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41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57200"/>
            <a:ext cx="8153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7.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cell wall is found in ____  cells.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 cells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 The function of the ribosomes on the rough ER is to ____.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 proteins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The organelle that gives a cell its energy is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Mitochondria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1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8305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10.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organelle found only in green plants is the ____.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Chloroplast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 Centrioles are found only in ___ cells.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 startAt="12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 where the internal (inside) environment of a cell remains constant is called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Homeostasis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14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04800"/>
            <a:ext cx="8610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 ___ cover the lining of the bronchial tubes.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Cillia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 Stacks of flattened sacks that are a processing, packaging and storage area  in a cell are called _____.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Golgi Bodies (Apparatus)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indent="-342900">
              <a:buAutoNum type="arabicPeriod" startAt="15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 of the microscope used to adjust the amount of light entering the microscope stage is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Diaphragm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9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8600"/>
            <a:ext cx="838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  ____ are used to help make objects easier to see under the microscope.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Dyes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  The coarse adjustment (focus) know should only be u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focusing under ____ power.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(40X) power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342900" indent="-342900">
              <a:buAutoNum type="arabicPeriod" startAt="18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magnifying power of the eyepiece is 10X and the magnifying power of the objective is 10X, then the TOTAL magnification is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100X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66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8534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  A compound microscope uses ___ lenses.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  _____ is how large a specimen is made by the microscope.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Magnification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indent="-342900">
              <a:buAutoNum type="arabicPeriod" startAt="21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dissecting microscope is also called a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Stereomicroscope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61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381000"/>
            <a:ext cx="8229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22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magnifying glass is also called a ____ microscope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23.  _____ is the organelle which digests worn out cell parts.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Lysosome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indent="-342900">
              <a:buAutoNum type="arabicPeriod" startAt="24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plant cell a large central ____ stores water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Vacuole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73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400</Words>
  <Application>Microsoft Office PowerPoint</Application>
  <PresentationFormat>On-screen Show (4:3)</PresentationFormat>
  <Paragraphs>244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BIO-COM – CELLS, CHARACTERISTICS OF LIFE &amp; MICROSCOPES STUDY GUIDE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BIO-COM – CELLS, CHARACTERISTICS OF LIFE &amp; MICROSCOPES STUDY GUIDE</dc:title>
  <dc:creator>Sally</dc:creator>
  <cp:lastModifiedBy>Sally</cp:lastModifiedBy>
  <cp:revision>12</cp:revision>
  <dcterms:created xsi:type="dcterms:W3CDTF">2014-01-08T14:59:36Z</dcterms:created>
  <dcterms:modified xsi:type="dcterms:W3CDTF">2014-01-08T15:51:56Z</dcterms:modified>
</cp:coreProperties>
</file>